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tif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4.tif"/><Relationship Id="rId4" Type="http://schemas.openxmlformats.org/officeDocument/2006/relationships/image" Target="../media/image6.tif"/><Relationship Id="rId5" Type="http://schemas.openxmlformats.org/officeDocument/2006/relationships/image" Target="../media/image7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Relationship Id="rId3" Type="http://schemas.openxmlformats.org/officeDocument/2006/relationships/image" Target="../media/image4.tif"/><Relationship Id="rId4" Type="http://schemas.openxmlformats.org/officeDocument/2006/relationships/image" Target="../media/image5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gularization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502412">
              <a:defRPr sz="6880"/>
            </a:pPr>
            <a:r>
              <a:t>Regularization </a:t>
            </a:r>
          </a:p>
          <a:p>
            <a:pPr defTabSz="502412">
              <a:defRPr sz="6880"/>
            </a:pPr>
            <a:r>
              <a:t>In </a:t>
            </a:r>
          </a:p>
          <a:p>
            <a:pPr defTabSz="502412">
              <a:defRPr sz="6880"/>
            </a:pPr>
            <a:r>
              <a:t>Neural 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cnn.jpeg" descr="cnn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54913" y="2348085"/>
            <a:ext cx="6494974" cy="2305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6205" y="5300931"/>
            <a:ext cx="2968595" cy="29794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18102" y="5311707"/>
            <a:ext cx="2968595" cy="29579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042400" y="5311707"/>
            <a:ext cx="2957917" cy="2957917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DropBlo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DropBlock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Variations to Drop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Variations to Dropout</a:t>
            </a:r>
          </a:p>
        </p:txBody>
      </p:sp>
      <p:pic>
        <p:nvPicPr>
          <p:cNvPr id="173" name="images.png" descr="image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59150" y="3346450"/>
            <a:ext cx="7153610" cy="40194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DropBloc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DropBlock</a:t>
            </a:r>
          </a:p>
        </p:txBody>
      </p:sp>
      <p:pic>
        <p:nvPicPr>
          <p:cNvPr id="176" name="20181031-DropBlock-0.png" descr="20181031-DropBlock-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3800" y="2971800"/>
            <a:ext cx="10617200" cy="381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pic>
        <p:nvPicPr>
          <p:cNvPr id="122" name="main-qimg-1532cde4e1eb6af168447de0338fcd17.png" descr="main-qimg-1532cde4e1eb6af168447de0338fcd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1055" y="3126681"/>
            <a:ext cx="8822690" cy="36932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gular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Regularization</a:t>
            </a:r>
          </a:p>
        </p:txBody>
      </p:sp>
      <p:pic>
        <p:nvPicPr>
          <p:cNvPr id="125" name="reg_formulas.png" descr="reg_formula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2942083"/>
            <a:ext cx="7695370" cy="55966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rop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Dropout</a:t>
            </a:r>
          </a:p>
        </p:txBody>
      </p:sp>
      <p:pic>
        <p:nvPicPr>
          <p:cNvPr id="12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3558" y="2866047"/>
            <a:ext cx="3201836" cy="40215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16969" y="2861716"/>
            <a:ext cx="3075329" cy="4030168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Standard Neural Network"/>
          <p:cNvSpPr txBox="1"/>
          <p:nvPr/>
        </p:nvSpPr>
        <p:spPr>
          <a:xfrm>
            <a:off x="2103120" y="2328520"/>
            <a:ext cx="379476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Standard Neural Network</a:t>
            </a:r>
          </a:p>
        </p:txBody>
      </p:sp>
      <p:sp>
        <p:nvSpPr>
          <p:cNvPr id="131" name="After Applying Dropout"/>
          <p:cNvSpPr txBox="1"/>
          <p:nvPr/>
        </p:nvSpPr>
        <p:spPr>
          <a:xfrm>
            <a:off x="7510780" y="2328520"/>
            <a:ext cx="3444241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After Applying Dropout</a:t>
            </a:r>
          </a:p>
        </p:txBody>
      </p:sp>
      <p:sp>
        <p:nvSpPr>
          <p:cNvPr id="132" name="p1"/>
          <p:cNvSpPr txBox="1"/>
          <p:nvPr/>
        </p:nvSpPr>
        <p:spPr>
          <a:xfrm>
            <a:off x="8062332" y="7340600"/>
            <a:ext cx="470003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i="1"/>
              <a:t>p</a:t>
            </a:r>
            <a:r>
              <a:t>1</a:t>
            </a:r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68342" y="8014497"/>
            <a:ext cx="1737473" cy="1462069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p2"/>
          <p:cNvSpPr txBox="1"/>
          <p:nvPr/>
        </p:nvSpPr>
        <p:spPr>
          <a:xfrm>
            <a:off x="8902077" y="7340600"/>
            <a:ext cx="470003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i="1"/>
              <a:t>p</a:t>
            </a:r>
            <a:r>
              <a:t>2</a:t>
            </a:r>
          </a:p>
        </p:txBody>
      </p:sp>
      <p:sp>
        <p:nvSpPr>
          <p:cNvPr id="135" name="p3"/>
          <p:cNvSpPr txBox="1"/>
          <p:nvPr/>
        </p:nvSpPr>
        <p:spPr>
          <a:xfrm>
            <a:off x="9772598" y="7340600"/>
            <a:ext cx="470003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i="1"/>
              <a:t>p</a:t>
            </a:r>
            <a:r>
              <a:t>3</a:t>
            </a:r>
          </a:p>
        </p:txBody>
      </p:sp>
      <p:sp>
        <p:nvSpPr>
          <p:cNvPr id="136" name="Line"/>
          <p:cNvSpPr/>
          <p:nvPr/>
        </p:nvSpPr>
        <p:spPr>
          <a:xfrm flipV="1">
            <a:off x="8297333" y="6849533"/>
            <a:ext cx="1" cy="63092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7" name="Line"/>
          <p:cNvSpPr/>
          <p:nvPr/>
        </p:nvSpPr>
        <p:spPr>
          <a:xfrm flipV="1">
            <a:off x="9137078" y="6849533"/>
            <a:ext cx="1" cy="63092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8" name="Line"/>
          <p:cNvSpPr/>
          <p:nvPr/>
        </p:nvSpPr>
        <p:spPr>
          <a:xfrm flipV="1">
            <a:off x="9976823" y="6849533"/>
            <a:ext cx="1" cy="63092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Dropout in CN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Dropout in CNN</a:t>
            </a:r>
          </a:p>
        </p:txBody>
      </p:sp>
      <p:pic>
        <p:nvPicPr>
          <p:cNvPr id="141" name="1*UgbuN6hIr34GOo_5Gzb-DA.png" descr="1*UgbuN6hIr34GOo_5Gzb-D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1500" y="2862871"/>
            <a:ext cx="11941931" cy="5170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cnn.jpeg" descr="cnn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9688" y="1535285"/>
            <a:ext cx="7185424" cy="25508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6205" y="5300931"/>
            <a:ext cx="2968595" cy="2979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cnn.jpeg" descr="cnn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9688" y="1535285"/>
            <a:ext cx="7185424" cy="25508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6205" y="5300931"/>
            <a:ext cx="2968595" cy="29794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18103" y="5284777"/>
            <a:ext cx="3001138" cy="2979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onvolution Lay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Convolution Layer</a:t>
            </a:r>
          </a:p>
        </p:txBody>
      </p:sp>
      <p:pic>
        <p:nvPicPr>
          <p:cNvPr id="151" name="1_GcI7G-JLAQiEoCON7xFbhg.gif" descr="1_GcI7G-JLAQiEoCON7xFbhg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22469" y="2546361"/>
            <a:ext cx="6635393" cy="48440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onvolution With Dropo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7200"/>
            </a:lvl1pPr>
          </a:lstStyle>
          <a:p>
            <a:pPr/>
            <a:r>
              <a:t>Convolution With Dropout</a:t>
            </a:r>
          </a:p>
        </p:txBody>
      </p:sp>
      <p:graphicFrame>
        <p:nvGraphicFramePr>
          <p:cNvPr id="154" name="Table"/>
          <p:cNvGraphicFramePr/>
          <p:nvPr/>
        </p:nvGraphicFramePr>
        <p:xfrm>
          <a:off x="1574138" y="2521677"/>
          <a:ext cx="3077436" cy="277091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612947"/>
                <a:gridCol w="612947"/>
                <a:gridCol w="612947"/>
                <a:gridCol w="612947"/>
                <a:gridCol w="612947"/>
              </a:tblGrid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5" name="Table"/>
          <p:cNvGraphicFramePr/>
          <p:nvPr/>
        </p:nvGraphicFramePr>
        <p:xfrm>
          <a:off x="5846233" y="3056880"/>
          <a:ext cx="1770791" cy="170051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{EEE7283C-3CF3-47DC-8721-378D4A62B228}</a:tableStyleId>
              </a:tblPr>
              <a:tblGrid>
                <a:gridCol w="586030"/>
                <a:gridCol w="586030"/>
                <a:gridCol w="586030"/>
              </a:tblGrid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</a:tr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</a:tcPr>
                </a:tc>
              </a:tr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56" name="Table"/>
          <p:cNvGraphicFramePr/>
          <p:nvPr/>
        </p:nvGraphicFramePr>
        <p:xfrm>
          <a:off x="9455150" y="2896306"/>
          <a:ext cx="2052638" cy="202165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{33BA23B1-9221-436E-865A-0063620EA4FD}</a:tableStyleId>
              </a:tblPr>
              <a:tblGrid>
                <a:gridCol w="679979"/>
                <a:gridCol w="679979"/>
                <a:gridCol w="679979"/>
              </a:tblGrid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-8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57" name="*"/>
          <p:cNvSpPr txBox="1"/>
          <p:nvPr/>
        </p:nvSpPr>
        <p:spPr>
          <a:xfrm>
            <a:off x="5191109" y="3670255"/>
            <a:ext cx="23835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*</a:t>
            </a:r>
          </a:p>
        </p:txBody>
      </p:sp>
      <p:sp>
        <p:nvSpPr>
          <p:cNvPr id="158" name="="/>
          <p:cNvSpPr txBox="1"/>
          <p:nvPr/>
        </p:nvSpPr>
        <p:spPr>
          <a:xfrm>
            <a:off x="8227468" y="3670255"/>
            <a:ext cx="23835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=</a:t>
            </a:r>
          </a:p>
        </p:txBody>
      </p:sp>
      <p:graphicFrame>
        <p:nvGraphicFramePr>
          <p:cNvPr id="159" name="Table"/>
          <p:cNvGraphicFramePr/>
          <p:nvPr/>
        </p:nvGraphicFramePr>
        <p:xfrm>
          <a:off x="1541925" y="6187744"/>
          <a:ext cx="3077436" cy="277091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{CF821DB8-F4EB-4A41-A1BA-3FCAFE7338EE}</a:tableStyleId>
              </a:tblPr>
              <a:tblGrid>
                <a:gridCol w="612947"/>
                <a:gridCol w="612947"/>
                <a:gridCol w="612947"/>
                <a:gridCol w="612947"/>
                <a:gridCol w="612947"/>
              </a:tblGrid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A2A6AA"/>
                      </a:solidFill>
                      <a:miter lim="400000"/>
                    </a:lnR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2A6AA"/>
                      </a:solidFill>
                      <a:miter lim="400000"/>
                    </a:lnL>
                    <a:lnR w="12700">
                      <a:solidFill>
                        <a:srgbClr val="A2A6AA"/>
                      </a:solidFill>
                      <a:miter lim="400000"/>
                    </a:lnR>
                    <a:lnT w="12700">
                      <a:solidFill>
                        <a:srgbClr val="A2A6AA"/>
                      </a:solidFill>
                      <a:miter lim="400000"/>
                    </a:lnT>
                    <a:lnB w="12700">
                      <a:solidFill>
                        <a:srgbClr val="A2A6AA"/>
                      </a:solidFill>
                      <a:miter lim="400000"/>
                    </a:lnB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2A6AA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A2A6AA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5164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>
                        <a:hueOff val="366961"/>
                        <a:satOff val="4172"/>
                        <a:lumOff val="11129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0" name="Table"/>
          <p:cNvGraphicFramePr/>
          <p:nvPr/>
        </p:nvGraphicFramePr>
        <p:xfrm>
          <a:off x="5814020" y="6722946"/>
          <a:ext cx="1770791" cy="170051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{EEE7283C-3CF3-47DC-8721-378D4A62B228}</a:tableStyleId>
              </a:tblPr>
              <a:tblGrid>
                <a:gridCol w="586030"/>
                <a:gridCol w="586030"/>
                <a:gridCol w="586030"/>
              </a:tblGrid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  <a:lnT w="12700">
                      <a:solidFill>
                        <a:srgbClr val="606060"/>
                      </a:solidFill>
                      <a:miter lim="400000"/>
                    </a:lnT>
                  </a:tcPr>
                </a:tc>
              </a:tr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</a:tcPr>
                </a:tc>
              </a:tr>
              <a:tr h="56260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D5D5D"/>
                      </a:solidFill>
                      <a:miter lim="400000"/>
                    </a:lnL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D5D5D"/>
                      </a:solidFill>
                      <a:miter lim="400000"/>
                    </a:lnR>
                    <a:lnB w="12700">
                      <a:solidFill>
                        <a:srgbClr val="60606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aphicFrame>
        <p:nvGraphicFramePr>
          <p:cNvPr id="161" name="Table"/>
          <p:cNvGraphicFramePr/>
          <p:nvPr/>
        </p:nvGraphicFramePr>
        <p:xfrm>
          <a:off x="9422936" y="6562373"/>
          <a:ext cx="2052639" cy="2021658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{33BA23B1-9221-436E-865A-0063620EA4FD}</a:tableStyleId>
              </a:tblPr>
              <a:tblGrid>
                <a:gridCol w="679979"/>
                <a:gridCol w="679979"/>
                <a:gridCol w="679979"/>
              </a:tblGrid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669652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-5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62" name="*"/>
          <p:cNvSpPr txBox="1"/>
          <p:nvPr/>
        </p:nvSpPr>
        <p:spPr>
          <a:xfrm>
            <a:off x="5158896" y="7336322"/>
            <a:ext cx="238355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*</a:t>
            </a:r>
          </a:p>
        </p:txBody>
      </p:sp>
      <p:sp>
        <p:nvSpPr>
          <p:cNvPr id="163" name="="/>
          <p:cNvSpPr txBox="1"/>
          <p:nvPr/>
        </p:nvSpPr>
        <p:spPr>
          <a:xfrm>
            <a:off x="8195255" y="7336322"/>
            <a:ext cx="23835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=</a:t>
            </a:r>
          </a:p>
        </p:txBody>
      </p:sp>
      <p:sp>
        <p:nvSpPr>
          <p:cNvPr id="164" name="Line"/>
          <p:cNvSpPr/>
          <p:nvPr/>
        </p:nvSpPr>
        <p:spPr>
          <a:xfrm>
            <a:off x="505485" y="5733818"/>
            <a:ext cx="1199383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